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pos="302">
          <p15:clr>
            <a:srgbClr val="A4A3A4"/>
          </p15:clr>
        </p15:guide>
        <p15:guide id="3" orient="horz" pos="3543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cQc/+WGPDjRWOzJ8F401mZSR2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9D766-4582-4E19-B8DD-6C0EEB2A3DBE}">
  <a:tblStyle styleId="{6169D766-4582-4E19-B8DD-6C0EEB2A3D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5B7800-951E-4A02-89A5-3F5BBF55F5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55"/>
      </p:cViewPr>
      <p:guideLst>
        <p:guide orient="horz" pos="1366"/>
        <p:guide pos="302"/>
        <p:guide orient="horz" pos="3543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3990c1e5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13990c1e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5548ff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195548ffc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195548ffc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3990c1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13990c1e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13990c1e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990c1e5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13990c1e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3990c1e5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13990c1e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dd2f89a7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1dd2f89a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3990c1e5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13990c1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2568575" y="1340664"/>
            <a:ext cx="9144000" cy="30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</a:pP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Отчет об основных результатах научной деятельности </a:t>
            </a: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НИИ прикладной экологии Севера им. проф. Д.Д. </a:t>
            </a:r>
            <a:r>
              <a:rPr lang="ru-RU" sz="4400" b="1" dirty="0" err="1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Саввинова</a:t>
            </a: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СВФУ</a:t>
            </a:r>
            <a:b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</a:t>
            </a: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год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3990c1e50_0_48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на 2023 год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213990c1e50_0_48"/>
          <p:cNvSpPr txBox="1"/>
          <p:nvPr/>
        </p:nvSpPr>
        <p:spPr>
          <a:xfrm>
            <a:off x="709863" y="1347538"/>
            <a:ext cx="10996863" cy="518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разделе «План работы на 2023 год» необходимо: 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предоставить план работы исходя из существующих проблем подразделения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1397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lang="ru-RU" sz="1800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совещании с ректором СВФУ 24.05.2020 был согласован </a:t>
            </a:r>
            <a:r>
              <a:rPr lang="ru-RU" sz="18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НИИПЭС до 2025 г.</a:t>
            </a:r>
            <a:r>
              <a:rPr lang="ru-RU" sz="1800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который предусматривает проведение НИР по следующим направлениями:</a:t>
            </a:r>
          </a:p>
          <a:p>
            <a:pPr lvl="0" indent="342900" algn="just">
              <a:buFont typeface="+mj-lt"/>
              <a:buAutoNum type="arabicPeriod"/>
            </a:pPr>
            <a:r>
              <a:rPr lang="ru-RU" sz="1800" i="1" dirty="0"/>
              <a:t> </a:t>
            </a:r>
            <a:r>
              <a:rPr lang="ru-RU" sz="1800" i="1" dirty="0" smtClean="0"/>
              <a:t>  Изучение особенностей функционирования арктических и субарктических экосистем Якутии в условиях усиления техногенного воздействия и глобального изменения климата.</a:t>
            </a:r>
          </a:p>
          <a:p>
            <a:pPr lvl="0" indent="342900" algn="just">
              <a:buFont typeface="+mj-lt"/>
              <a:buAutoNum type="arabicPeriod"/>
            </a:pPr>
            <a:r>
              <a:rPr lang="ru-RU" sz="1800" i="1" dirty="0" smtClean="0"/>
              <a:t>   Совершенствование </a:t>
            </a:r>
            <a:r>
              <a:rPr lang="ru-RU" sz="1800" i="1" dirty="0"/>
              <a:t>методов и разработка новых технологий биологической рекультивации </a:t>
            </a:r>
            <a:r>
              <a:rPr lang="ru-RU" sz="1800" i="1" dirty="0" err="1"/>
              <a:t>техногенно</a:t>
            </a:r>
            <a:r>
              <a:rPr lang="ru-RU" sz="1800" i="1" dirty="0"/>
              <a:t>-нарушенных земель Северных и Арктических территорий, а также методов ускоренного восстановления экосистем. </a:t>
            </a:r>
          </a:p>
          <a:p>
            <a:pPr lvl="0" indent="342900" algn="just">
              <a:buFont typeface="+mj-lt"/>
              <a:buAutoNum type="arabicPeriod"/>
            </a:pPr>
            <a:r>
              <a:rPr lang="ru-RU" sz="1800" i="1" dirty="0" smtClean="0"/>
              <a:t>   Геномные </a:t>
            </a:r>
            <a:r>
              <a:rPr lang="ru-RU" sz="1800" i="1" dirty="0"/>
              <a:t>исследования представителей мамонтовой фауны и современных животных.</a:t>
            </a:r>
          </a:p>
          <a:p>
            <a:pPr lvl="0" indent="342900" algn="just">
              <a:buFont typeface="+mj-lt"/>
              <a:buAutoNum type="arabicPeriod"/>
            </a:pPr>
            <a:r>
              <a:rPr lang="ru-RU" sz="1800" i="1" dirty="0" smtClean="0"/>
              <a:t>   Палеогеографические </a:t>
            </a:r>
            <a:r>
              <a:rPr lang="ru-RU" sz="1800" i="1" dirty="0"/>
              <a:t>и палеоэкологические исследования многолетней мерзлоты на Северо-Востоке Евразии.</a:t>
            </a:r>
          </a:p>
          <a:p>
            <a:pPr lvl="0" indent="342900" algn="just">
              <a:buFont typeface="+mj-lt"/>
              <a:buAutoNum type="arabicPeriod"/>
            </a:pPr>
            <a:r>
              <a:rPr lang="ru-RU" sz="1800" i="1" dirty="0" smtClean="0"/>
              <a:t>   Комплексные </a:t>
            </a:r>
            <a:r>
              <a:rPr lang="ru-RU" sz="1800" i="1" dirty="0"/>
              <a:t>исследования северных экосистем в условиях усиления техногенного воздействия для минимизации рисков возникновения техногенных катастроф (Вилюйская группа улусов, Южная Якутия, Арктические улусы).</a:t>
            </a:r>
          </a:p>
          <a:p>
            <a:pPr marL="1397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716" y="1407695"/>
            <a:ext cx="10443409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указать информацию о планируемом научном сотрудничестве с другими регионами РФ, странами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139700" algn="just">
              <a:lnSpc>
                <a:spcPct val="120000"/>
              </a:lnSpc>
              <a:buClr>
                <a:schemeClr val="dk1"/>
              </a:buClr>
              <a:buSzPts val="1400"/>
            </a:pPr>
            <a:r>
              <a:rPr lang="ru-RU" sz="1800" i="1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Институт </a:t>
            </a:r>
            <a:r>
              <a:rPr lang="ru-RU" sz="1800" i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экспериментальной медицины (г. Санкт-Петербург); Институт мозга научного центра неврологии (г. Москва); Институт археологии и этнографии СО РАН (г. Новосибирск). </a:t>
            </a: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endParaRPr lang="ru-RU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>
              <a:lnSpc>
                <a:spcPct val="120000"/>
              </a:lnSpc>
              <a:buClr>
                <a:schemeClr val="dk1"/>
              </a:buClr>
              <a:buSzPts val="1400"/>
            </a:pPr>
            <a:endParaRPr lang="ru-RU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проанализировать, кому будут интересны разработки подразделения (указать потенциальных индустриальных партнеров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):</a:t>
            </a:r>
            <a:endParaRPr lang="ru-RU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algn="just">
              <a:lnSpc>
                <a:spcPct val="120000"/>
              </a:lnSpc>
              <a:buClr>
                <a:schemeClr val="dk1"/>
              </a:buClr>
              <a:buSzPts val="1400"/>
            </a:pPr>
            <a:r>
              <a:rPr lang="ru-RU" sz="1800" i="1" dirty="0" smtClean="0"/>
              <a:t>     Профильные </a:t>
            </a:r>
            <a:r>
              <a:rPr lang="ru-RU" sz="1800" i="1" dirty="0"/>
              <a:t>министерства и ведомства; промышленные </a:t>
            </a:r>
            <a:r>
              <a:rPr lang="ru-RU" sz="1800" i="1" dirty="0" smtClean="0"/>
              <a:t>предприятия (</a:t>
            </a:r>
            <a:r>
              <a:rPr lang="ru-RU" sz="1800" i="1" dirty="0" err="1" smtClean="0"/>
              <a:t>недропользователи</a:t>
            </a:r>
            <a:r>
              <a:rPr lang="ru-RU" sz="1800" i="1" dirty="0" smtClean="0"/>
              <a:t>), </a:t>
            </a:r>
            <a:r>
              <a:rPr lang="ru-RU" sz="1800" i="1" dirty="0"/>
              <a:t>сельскохозяйственные предприятия; районные и </a:t>
            </a:r>
            <a:r>
              <a:rPr lang="ru-RU" sz="1800" i="1" dirty="0" err="1"/>
              <a:t>наслежные</a:t>
            </a:r>
            <a:r>
              <a:rPr lang="ru-RU" sz="1800" i="1" dirty="0"/>
              <a:t> </a:t>
            </a:r>
            <a:r>
              <a:rPr lang="ru-RU" sz="1800" i="1" dirty="0" smtClean="0"/>
              <a:t>администрации, а также использование </a:t>
            </a:r>
            <a:r>
              <a:rPr lang="ru-RU" sz="1800" i="1" dirty="0"/>
              <a:t>результатов </a:t>
            </a:r>
            <a:r>
              <a:rPr lang="ru-RU" sz="1800" i="1" dirty="0" smtClean="0"/>
              <a:t>НИР в </a:t>
            </a:r>
            <a:r>
              <a:rPr lang="ru-RU" sz="1800" i="1" dirty="0"/>
              <a:t>учебном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8227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5548ffc1_0_6"/>
          <p:cNvSpPr txBox="1"/>
          <p:nvPr/>
        </p:nvSpPr>
        <p:spPr>
          <a:xfrm>
            <a:off x="1769450" y="393225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Запланированные показатели НИР на 2022 год</a:t>
            </a:r>
            <a:endParaRPr sz="3000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195548ffc1_0_6"/>
          <p:cNvSpPr txBox="1"/>
          <p:nvPr/>
        </p:nvSpPr>
        <p:spPr>
          <a:xfrm>
            <a:off x="1419726" y="1744578"/>
            <a:ext cx="9733548" cy="258529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0.28</a:t>
            </a:r>
            <a:r>
              <a:rPr lang="ru-RU" sz="26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 рублей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объем НИОКР в расчете на 1 НПР;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69,6</a:t>
            </a:r>
            <a:r>
              <a:rPr lang="ru-RU" sz="26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индексируемых в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 100 </a:t>
            </a:r>
            <a:r>
              <a:rPr lang="ru-RU" sz="2600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НПР (16/5);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 </a:t>
            </a:r>
            <a:r>
              <a:rPr lang="ru-RU" sz="26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  <a:r>
              <a:rPr lang="ru-RU" sz="2600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доля исследователей в возрасте не старше 39 лет;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совместных международных и межрегиональных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проектов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том числе с бизнес-структурами. 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3990c1e50_0_0"/>
          <p:cNvSpPr txBox="1"/>
          <p:nvPr/>
        </p:nvSpPr>
        <p:spPr>
          <a:xfrm>
            <a:off x="1769450" y="393225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SWOT-анализ</a:t>
            </a:r>
            <a:endParaRPr sz="3000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2" name="Google Shape;102;g213990c1e50_0_0"/>
          <p:cNvGraphicFramePr/>
          <p:nvPr>
            <p:extLst>
              <p:ext uri="{D42A27DB-BD31-4B8C-83A1-F6EECF244321}">
                <p14:modId xmlns:p14="http://schemas.microsoft.com/office/powerpoint/2010/main" val="1525053059"/>
              </p:ext>
            </p:extLst>
          </p:nvPr>
        </p:nvGraphicFramePr>
        <p:xfrm>
          <a:off x="952500" y="1372200"/>
          <a:ext cx="10287000" cy="515940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Сильные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Слабые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возможности проведения комплексных научных исследований.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Членство в СРО «АИИС» (г. Москва), что подразумевает проведение работ по инженерно-экологическим изысканиям.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Недостаточный штат научных сотрудников и лаборантов.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baseline="0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Размещение сотрудников на арендованных площадях.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baseline="0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Отсутствие МТБ (помещения для подготовки и хранения проб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Возможности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Угрозы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Повышение востребованности комплексных экологических научных исследований в ряде районов республики из-за ухудшения </a:t>
                      </a:r>
                      <a:r>
                        <a:rPr lang="ru-RU" smtClean="0"/>
                        <a:t>экологической ситуации.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Отсутствие возможности расширения штатов Института для наращивания объемов хоздоговорных работ.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Прекращение работы с зарубежными научными организациями.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Риски при проведении полевых работ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в условиях природно-климатических изменений. </a:t>
                      </a:r>
                      <a:endParaRPr lang="en-US" baseline="0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Риск увольнения сотрудников в связи с сокращения финансирования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Госзадания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МНиВО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РФ.</a:t>
                      </a:r>
                      <a:endParaRPr lang="ru-RU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8" name="Google Shape;108;p8"/>
          <p:cNvGraphicFramePr/>
          <p:nvPr>
            <p:extLst>
              <p:ext uri="{D42A27DB-BD31-4B8C-83A1-F6EECF244321}">
                <p14:modId xmlns:p14="http://schemas.microsoft.com/office/powerpoint/2010/main" val="2283789497"/>
              </p:ext>
            </p:extLst>
          </p:nvPr>
        </p:nvGraphicFramePr>
        <p:xfrm>
          <a:off x="952475" y="2157225"/>
          <a:ext cx="10287025" cy="254355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8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НИР подразделения (независимо от возраста)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аспирантов, докторантов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Всего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67%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3/3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43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8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Остепененность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90c1e50_0_9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13990c1e50_0_9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Диссертационный совет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6" name="Google Shape;116;g213990c1e50_0_9"/>
          <p:cNvGraphicFramePr/>
          <p:nvPr>
            <p:extLst>
              <p:ext uri="{D42A27DB-BD31-4B8C-83A1-F6EECF244321}">
                <p14:modId xmlns:p14="http://schemas.microsoft.com/office/powerpoint/2010/main" val="265677770"/>
              </p:ext>
            </p:extLst>
          </p:nvPr>
        </p:nvGraphicFramePr>
        <p:xfrm>
          <a:off x="952500" y="2573650"/>
          <a:ext cx="10287000" cy="309935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Шифр и наименование диссертационного совета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защит в 2022 г.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планируемых защит в 2023 г.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Д 006.024.02 при Федеральном Государственном бюджетном научном учреждении «Всероссийский научно-исследовательский институт охотничьего хозяйства и звероводства им. Б.М. Житкова» 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1) Величенко В.В. – защита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докторской диссертации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Соломонов Н.М.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Задержка в связи с закрытием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диссовета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СВФУ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3990c1e50_0_16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2" name="Google Shape;122;g213990c1e50_0_16"/>
          <p:cNvGraphicFramePr/>
          <p:nvPr>
            <p:extLst>
              <p:ext uri="{D42A27DB-BD31-4B8C-83A1-F6EECF244321}">
                <p14:modId xmlns:p14="http://schemas.microsoft.com/office/powerpoint/2010/main" val="2216355938"/>
              </p:ext>
            </p:extLst>
          </p:nvPr>
        </p:nvGraphicFramePr>
        <p:xfrm>
          <a:off x="952500" y="2293500"/>
          <a:ext cx="10287000" cy="453422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45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Снижение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активности зарубежных партнеров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g213990c1e50_0_16"/>
          <p:cNvSpPr txBox="1"/>
          <p:nvPr/>
        </p:nvSpPr>
        <p:spPr>
          <a:xfrm>
            <a:off x="2419650" y="16873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Helvetica Neue"/>
                <a:ea typeface="Helvetica Neue"/>
                <a:cs typeface="Helvetica Neue"/>
                <a:sym typeface="Helvetica Neue"/>
              </a:rPr>
              <a:t>Количество публикаций в изданиях, входящих в различные базы данных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d2f89a75_0_2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36" name="Google Shape;136;g21dd2f89a75_0_2"/>
          <p:cNvGraphicFramePr/>
          <p:nvPr>
            <p:extLst>
              <p:ext uri="{D42A27DB-BD31-4B8C-83A1-F6EECF244321}">
                <p14:modId xmlns:p14="http://schemas.microsoft.com/office/powerpoint/2010/main" val="2700099591"/>
              </p:ext>
            </p:extLst>
          </p:nvPr>
        </p:nvGraphicFramePr>
        <p:xfrm>
          <a:off x="952500" y="1509800"/>
          <a:ext cx="10286975" cy="525762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2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Главный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Ведущий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Старший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Младший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категории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3990c1e50_0_30"/>
          <p:cNvSpPr txBox="1"/>
          <p:nvPr/>
        </p:nvSpPr>
        <p:spPr>
          <a:xfrm>
            <a:off x="1669775" y="586400"/>
            <a:ext cx="8157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Привлеченные средства за НИОКР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2" name="Google Shape;142;g213990c1e50_0_30"/>
          <p:cNvGraphicFramePr/>
          <p:nvPr>
            <p:extLst>
              <p:ext uri="{D42A27DB-BD31-4B8C-83A1-F6EECF244321}">
                <p14:modId xmlns:p14="http://schemas.microsoft.com/office/powerpoint/2010/main" val="829264770"/>
              </p:ext>
            </p:extLst>
          </p:nvPr>
        </p:nvGraphicFramePr>
        <p:xfrm>
          <a:off x="938213" y="1407025"/>
          <a:ext cx="10315575" cy="5935950"/>
        </p:xfrm>
        <a:graphic>
          <a:graphicData uri="http://schemas.openxmlformats.org/drawingml/2006/table">
            <a:tbl>
              <a:tblPr>
                <a:noFill/>
                <a:tableStyleId>{1D5B7800-951E-4A02-89A5-3F5BBF55F50D}</a:tableStyleId>
              </a:tblPr>
              <a:tblGrid>
                <a:gridCol w="5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Источники финансирования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Объем научно-исследовательских и опытно-конструкторских работ,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 рублях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Поданные заявки, 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 министерств и ведомств РФ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-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Средства российских фондов поддержки научной, научно-технической, инновационной деятельности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378 113,0 –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НОЦ «Север»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органов власти субъектов РФ и муниципалитетов на выполнение НИР по контрактам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28 695 100,0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i="1" dirty="0" smtClean="0"/>
                        <a:t>Фонд будущих поколений </a:t>
                      </a:r>
                      <a:r>
                        <a:rPr lang="ru-RU" i="1" smtClean="0"/>
                        <a:t>РС (Я) - Вилюй</a:t>
                      </a:r>
                      <a:endParaRPr lang="ru-RU" i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i="1" dirty="0" smtClean="0"/>
                        <a:t>83 333,0 – Мастер план г. Якутска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организаций, предприятий и учреждений, ИП на выполнение исследований и разработок по хоздоговорам (ГПХ)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318 840,00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АН РС(Я)  КНИ-2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3 395 000,0 – ГОК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Денисовский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1321 456,0 – ГОК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Удачнинский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1 028 233,0    - прочие Х/Д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Благотворительные  взносы спонсоров, добровольные пожертвования юридических и физических лиц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-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Организационные взносы за участие в научных мероприятиях научные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-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источники в сфере научной деятельности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44 136 742 – всего х/д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3990c1e50_0_41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Результаты интеллектуальной деятельности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8" name="Google Shape;148;g213990c1e50_0_41"/>
          <p:cNvGraphicFramePr/>
          <p:nvPr>
            <p:extLst>
              <p:ext uri="{D42A27DB-BD31-4B8C-83A1-F6EECF244321}">
                <p14:modId xmlns:p14="http://schemas.microsoft.com/office/powerpoint/2010/main" val="3619512084"/>
              </p:ext>
            </p:extLst>
          </p:nvPr>
        </p:nvGraphicFramePr>
        <p:xfrm>
          <a:off x="1289425" y="1720260"/>
          <a:ext cx="9613150" cy="401929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51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зарегистрированных результатов интеллектуальной деятельности (патенты на изобретения, полезные модели, промышленные образцы; свидетельства о регистрации программ для ЭВМ и баз данных)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1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патентов на изобретения, полезные модели, промышленные образцы в общем количестве результатов интеллектуальной деятельности, зарегистрированных за год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сделок по коммерциализации изобретений, полезных моделей, промышленных образцов, ноу-хау, программ для ЭВМ, баз данных, права на которые принадлежат СВФУ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рендбук свфу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331C"/>
      </a:accent1>
      <a:accent2>
        <a:srgbClr val="142E46"/>
      </a:accent2>
      <a:accent3>
        <a:srgbClr val="E8DBC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997</Words>
  <Application>Microsoft Office PowerPoint</Application>
  <PresentationFormat>Широкоэкранный</PresentationFormat>
  <Paragraphs>176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Comic Sans MS</vt:lpstr>
      <vt:lpstr>Helvetica Neue</vt:lpstr>
      <vt:lpstr>Arial</vt:lpstr>
      <vt:lpstr>Times New Roman</vt:lpstr>
      <vt:lpstr>Тема Office</vt:lpstr>
      <vt:lpstr>Отчет об основных результатах научной деятельности НИИ прикладной экологии Севера им. проф. Д.Д. Саввинова СВФУ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основных результатах научной деятельности (подразделение) за 2022 год</dc:title>
  <dc:creator>Никифоров Леонид Александрович</dc:creator>
  <cp:lastModifiedBy>User</cp:lastModifiedBy>
  <cp:revision>36</cp:revision>
  <dcterms:created xsi:type="dcterms:W3CDTF">2021-04-20T02:34:22Z</dcterms:created>
  <dcterms:modified xsi:type="dcterms:W3CDTF">2023-05-26T00:15:08Z</dcterms:modified>
</cp:coreProperties>
</file>